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6858000" cx="12192000"/>
  <p:notesSz cx="6858000" cy="9144000"/>
  <p:embeddedFontLst>
    <p:embeddedFont>
      <p:font typeface="Garamond"/>
      <p:regular r:id="rId50"/>
      <p:bold r:id="rId51"/>
      <p:italic r:id="rId52"/>
      <p:boldItalic r:id="rId53"/>
    </p:embeddedFont>
    <p:embeddedFont>
      <p:font typeface="Roboto Mono"/>
      <p:regular r:id="rId54"/>
      <p:bold r:id="rId55"/>
      <p:italic r:id="rId56"/>
      <p:boldItalic r:id="rId57"/>
    </p:embeddedFont>
    <p:embeddedFont>
      <p:font typeface="Helvetica Neue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3A714C-6B52-435C-B370-3A38DC1F0898}">
  <a:tblStyle styleId="{4A3A714C-6B52-435C-B370-3A38DC1F08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aramond-bold.fntdata"/><Relationship Id="rId50" Type="http://schemas.openxmlformats.org/officeDocument/2006/relationships/font" Target="fonts/Garamond-regular.fntdata"/><Relationship Id="rId53" Type="http://schemas.openxmlformats.org/officeDocument/2006/relationships/font" Target="fonts/Garamond-boldItalic.fntdata"/><Relationship Id="rId52" Type="http://schemas.openxmlformats.org/officeDocument/2006/relationships/font" Target="fonts/Garamond-italic.fntdata"/><Relationship Id="rId11" Type="http://schemas.openxmlformats.org/officeDocument/2006/relationships/slide" Target="slides/slide5.xml"/><Relationship Id="rId55" Type="http://schemas.openxmlformats.org/officeDocument/2006/relationships/font" Target="fonts/RobotoMono-bold.fntdata"/><Relationship Id="rId10" Type="http://schemas.openxmlformats.org/officeDocument/2006/relationships/slide" Target="slides/slide4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7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a06564588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a06564588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0a06564588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a06564588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a06564588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0a06564588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a06564588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a06564588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NIH Syndrome: A tendency for companies/institutions to avoid products that they didn’t invent themselves, and the belief that in-house products are always better. This leads to diverging </a:t>
            </a:r>
            <a:r>
              <a:rPr lang="en-IE"/>
              <a:t>standards</a:t>
            </a:r>
            <a:r>
              <a:rPr lang="en-IE"/>
              <a:t>.</a:t>
            </a:r>
            <a:endParaRPr/>
          </a:p>
        </p:txBody>
      </p:sp>
      <p:sp>
        <p:nvSpPr>
          <p:cNvPr id="342" name="Google Shape;342;g10a06564588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a06564588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a06564588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0a06564588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a06564588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a06564588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0a06564588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a06564588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a06564588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0a06564588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a06564588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a06564588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0a06564588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a06564588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a06564588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0a06564588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a06564588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a06564588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0a06564588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a06564588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a06564588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0a06564588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a7b663ecc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a7b663ecc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8a7b663ecc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a06564588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a06564588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a06564588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a06564588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a06564588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0a06564588_0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a06564588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a06564588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0a06564588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a06564588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a06564588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0a06564588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a06564588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a06564588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0a06564588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a06564588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a06564588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0a06564588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a06564588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a06564588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0a06564588_0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a06564588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a06564588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0a06564588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a06564588_0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a06564588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0a06564588_0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a06564588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a06564588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0a06564588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a0656458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a0656458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a0656458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a06564588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a06564588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10a06564588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a06564588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a06564588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10a06564588_0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a06564588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a06564588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0a06564588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a06564588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a06564588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0a06564588_0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a06564588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a06564588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0a06564588_0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a06564588_0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a06564588_0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10a06564588_0_2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a06564588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a06564588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0a06564588_0_3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a06564588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a06564588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0a06564588_0_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a06564588_0_5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a06564588_0_5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NEW</a:t>
            </a:r>
            <a:endParaRPr/>
          </a:p>
        </p:txBody>
      </p:sp>
      <p:sp>
        <p:nvSpPr>
          <p:cNvPr id="607" name="Google Shape;607;g10a06564588_0_5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a06564588_0_5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a06564588_0_5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NEW</a:t>
            </a:r>
            <a:endParaRPr/>
          </a:p>
        </p:txBody>
      </p:sp>
      <p:sp>
        <p:nvSpPr>
          <p:cNvPr id="615" name="Google Shape;615;g10a06564588_0_5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a0656458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a0656458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0a06564588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a06564588_0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a06564588_0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0a06564588_0_3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a06564588_0_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a06564588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10a06564588_0_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0a06564588_0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0a06564588_0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0a06564588_0_3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a06564588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0a06564588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10a06564588_0_3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a0656458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a0656458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0a0656458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a06564588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a06564588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0a06564588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a06564588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a06564588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NEW</a:t>
            </a:r>
            <a:endParaRPr/>
          </a:p>
        </p:txBody>
      </p:sp>
      <p:sp>
        <p:nvSpPr>
          <p:cNvPr id="300" name="Google Shape;300;g10a06564588_0_5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a06564588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a06564588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0a06564588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a06564588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a0656458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0a06564588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100"/>
              <a:buFont typeface="Garamond"/>
              <a:buNone/>
              <a:defRPr b="1" i="0" sz="71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5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Calibri"/>
              <a:buNone/>
              <a:defRPr b="0" i="0" sz="6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Calibri"/>
              <a:buNone/>
              <a:defRPr b="0" i="0" sz="6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5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33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Calibri"/>
              <a:buNone/>
              <a:defRPr b="0" i="0" sz="6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5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Calibri"/>
              <a:buNone/>
              <a:defRPr b="0" i="0" sz="6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  <a:defRPr b="0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5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5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5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0"/>
              <a:buFont typeface="Arial"/>
              <a:buNone/>
            </a:pPr>
            <a:r>
              <a:rPr b="1" i="0" lang="en-IE" sz="9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9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3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9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b="1" i="0" lang="en-IE" sz="71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5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300" cy="30213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5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en-IE" sz="5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5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3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IE" sz="27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IE" sz="27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7997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47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47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47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47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6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bpedia.org/resource/Pipe" TargetMode="External"/><Relationship Id="rId4" Type="http://schemas.openxmlformats.org/officeDocument/2006/relationships/hyperlink" Target="http://dbpedia.org/resource/Pip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41.png"/><Relationship Id="rId8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62.png"/><Relationship Id="rId6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ata.nytimes.com/schools/schools.html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54.png"/><Relationship Id="rId5" Type="http://schemas.openxmlformats.org/officeDocument/2006/relationships/image" Target="../media/image61.png"/><Relationship Id="rId6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hyperlink" Target="https://www.w3.org/DesignIssues/LinkedData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9. Publishing and Linked Open Data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Principle 2: Use HTTP URIs so that people can look up those names.</a:t>
            </a:r>
            <a:endParaRPr/>
          </a:p>
        </p:txBody>
      </p:sp>
      <p:sp>
        <p:nvSpPr>
          <p:cNvPr id="327" name="Google Shape;327;p23"/>
          <p:cNvSpPr/>
          <p:nvPr/>
        </p:nvSpPr>
        <p:spPr>
          <a:xfrm>
            <a:off x="1335850" y="2074325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HTTP is a standard protocol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6812850" y="2812800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Domain name shows who ‘owns’ the URL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2741325" y="4225800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Accessible in a Web browser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type="title"/>
          </p:nvPr>
        </p:nvSpPr>
        <p:spPr>
          <a:xfrm>
            <a:off x="838200" y="365125"/>
            <a:ext cx="10515600" cy="20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Principle 3: When someone looks up a URI, provide useful information, using the standards</a:t>
            </a: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2050800" y="2732825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Web pages?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6728150" y="3374425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RDF documents?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3142200" y="4542825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SPARQL endpoints?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Principle 4: Include links to other URIs. so that they can discover more things.</a:t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1862650" y="2253050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Reuse URIs.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Fight ‘Not Invented Here Syndrome’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5"/>
          <p:cNvSpPr/>
          <p:nvPr/>
        </p:nvSpPr>
        <p:spPr>
          <a:xfrm>
            <a:off x="6737550" y="3045150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Value and recognise others’ work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5"/>
          <p:cNvSpPr/>
          <p:nvPr/>
        </p:nvSpPr>
        <p:spPr>
          <a:xfrm>
            <a:off x="2825950" y="4552225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‘Giant Global Graph’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 slight catch...</a:t>
            </a:r>
            <a:endParaRPr/>
          </a:p>
        </p:txBody>
      </p:sp>
      <p:sp>
        <p:nvSpPr>
          <p:cNvPr id="354" name="Google Shape;354;p2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HTTP URIs represent documents, not things</a:t>
            </a:r>
            <a:endParaRPr/>
          </a:p>
        </p:txBody>
      </p:sp>
      <p:pic>
        <p:nvPicPr>
          <p:cNvPr id="355" name="Google Shape;3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6050" y="2557849"/>
            <a:ext cx="5172325" cy="422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Multiple HTTP URLs / one real-world concept</a:t>
            </a:r>
            <a:endParaRPr/>
          </a:p>
        </p:txBody>
      </p:sp>
      <p:pic>
        <p:nvPicPr>
          <p:cNvPr id="362" name="Google Shape;3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250" y="2643225"/>
            <a:ext cx="1806250" cy="18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7"/>
          <p:cNvSpPr/>
          <p:nvPr/>
        </p:nvSpPr>
        <p:spPr>
          <a:xfrm>
            <a:off x="4515550" y="1469188"/>
            <a:ext cx="6792300" cy="98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Human-readable page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Roboto Mono"/>
                <a:ea typeface="Roboto Mono"/>
                <a:cs typeface="Roboto Mono"/>
                <a:sym typeface="Roboto Mono"/>
              </a:rPr>
              <a:t>http://www.example.com/pipe.html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4515550" y="2643213"/>
            <a:ext cx="6792300" cy="98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RDF (machine-readable)  version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Roboto Mono"/>
                <a:ea typeface="Roboto Mono"/>
                <a:cs typeface="Roboto Mono"/>
                <a:sym typeface="Roboto Mono"/>
              </a:rPr>
              <a:t>http://www.example.com/pipe.rdf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4515550" y="3817238"/>
            <a:ext cx="6792300" cy="98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RDF version but in Turtle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Roboto Mono"/>
                <a:ea typeface="Roboto Mono"/>
                <a:cs typeface="Roboto Mono"/>
                <a:sym typeface="Roboto Mono"/>
              </a:rPr>
              <a:t>http://www.example.com/pipe.ttl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4561500" y="4991263"/>
            <a:ext cx="6792300" cy="98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SPARQL endpoint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Roboto Mono"/>
                <a:ea typeface="Roboto Mono"/>
                <a:cs typeface="Roboto Mono"/>
                <a:sym typeface="Roboto Mono"/>
              </a:rPr>
              <a:t>http://www.example.com/query?DESCRIBE+...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7" name="Google Shape;367;p27"/>
          <p:cNvCxnSpPr>
            <a:stCxn id="362" idx="3"/>
            <a:endCxn id="363" idx="1"/>
          </p:cNvCxnSpPr>
          <p:nvPr/>
        </p:nvCxnSpPr>
        <p:spPr>
          <a:xfrm flipH="1" rot="10800000">
            <a:off x="2691500" y="1961750"/>
            <a:ext cx="1824000" cy="1584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27"/>
          <p:cNvCxnSpPr>
            <a:stCxn id="362" idx="3"/>
            <a:endCxn id="364" idx="1"/>
          </p:cNvCxnSpPr>
          <p:nvPr/>
        </p:nvCxnSpPr>
        <p:spPr>
          <a:xfrm flipH="1" rot="10800000">
            <a:off x="2691500" y="3135950"/>
            <a:ext cx="1824000" cy="410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27"/>
          <p:cNvCxnSpPr>
            <a:stCxn id="362" idx="3"/>
            <a:endCxn id="365" idx="1"/>
          </p:cNvCxnSpPr>
          <p:nvPr/>
        </p:nvCxnSpPr>
        <p:spPr>
          <a:xfrm>
            <a:off x="2691500" y="3546350"/>
            <a:ext cx="1824000" cy="763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27"/>
          <p:cNvCxnSpPr>
            <a:stCxn id="362" idx="3"/>
            <a:endCxn id="366" idx="1"/>
          </p:cNvCxnSpPr>
          <p:nvPr/>
        </p:nvCxnSpPr>
        <p:spPr>
          <a:xfrm>
            <a:off x="2691500" y="3546350"/>
            <a:ext cx="1869900" cy="193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Content Negotiation</a:t>
            </a:r>
            <a:endParaRPr/>
          </a:p>
        </p:txBody>
      </p:sp>
      <p:pic>
        <p:nvPicPr>
          <p:cNvPr id="377" name="Google Shape;3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75" y="2643225"/>
            <a:ext cx="1806250" cy="18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8"/>
          <p:cNvSpPr/>
          <p:nvPr/>
        </p:nvSpPr>
        <p:spPr>
          <a:xfrm>
            <a:off x="3363625" y="3066500"/>
            <a:ext cx="3603000" cy="9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Single URL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http://www.example.com/pipe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7845725" y="932025"/>
            <a:ext cx="4167600" cy="62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http://www.example.com/pipe.html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7845725" y="3235246"/>
            <a:ext cx="4167600" cy="62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http://www.example.com/pipe.rdf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7949200" y="5538467"/>
            <a:ext cx="4167600" cy="62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http://www.example.com/pipe.ttl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2" name="Google Shape;382;p28"/>
          <p:cNvCxnSpPr>
            <a:stCxn id="377" idx="3"/>
            <a:endCxn id="378" idx="1"/>
          </p:cNvCxnSpPr>
          <p:nvPr/>
        </p:nvCxnSpPr>
        <p:spPr>
          <a:xfrm>
            <a:off x="2484525" y="3546350"/>
            <a:ext cx="87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28"/>
          <p:cNvCxnSpPr>
            <a:stCxn id="378" idx="3"/>
            <a:endCxn id="379" idx="1"/>
          </p:cNvCxnSpPr>
          <p:nvPr/>
        </p:nvCxnSpPr>
        <p:spPr>
          <a:xfrm flipH="1" rot="10800000">
            <a:off x="6966625" y="1243250"/>
            <a:ext cx="879000" cy="230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28"/>
          <p:cNvCxnSpPr>
            <a:stCxn id="378" idx="3"/>
            <a:endCxn id="380" idx="1"/>
          </p:cNvCxnSpPr>
          <p:nvPr/>
        </p:nvCxnSpPr>
        <p:spPr>
          <a:xfrm>
            <a:off x="6966625" y="3546350"/>
            <a:ext cx="87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28"/>
          <p:cNvCxnSpPr>
            <a:stCxn id="378" idx="3"/>
            <a:endCxn id="381" idx="1"/>
          </p:cNvCxnSpPr>
          <p:nvPr/>
        </p:nvCxnSpPr>
        <p:spPr>
          <a:xfrm>
            <a:off x="6966625" y="3546350"/>
            <a:ext cx="982500" cy="230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6" name="Google Shape;3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5100" y="1585912"/>
            <a:ext cx="1057301" cy="105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2500" y="3857450"/>
            <a:ext cx="982500" cy="9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5850" y="5365586"/>
            <a:ext cx="1057300" cy="79508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 txBox="1"/>
          <p:nvPr/>
        </p:nvSpPr>
        <p:spPr>
          <a:xfrm>
            <a:off x="8654825" y="1956750"/>
            <a:ext cx="1486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Humans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8"/>
          <p:cNvSpPr txBox="1"/>
          <p:nvPr/>
        </p:nvSpPr>
        <p:spPr>
          <a:xfrm>
            <a:off x="8654825" y="4104050"/>
            <a:ext cx="1486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Machines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8"/>
          <p:cNvSpPr txBox="1"/>
          <p:nvPr/>
        </p:nvSpPr>
        <p:spPr>
          <a:xfrm>
            <a:off x="6257800" y="6203800"/>
            <a:ext cx="1486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Turtles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Content Negotiation</a:t>
            </a:r>
            <a:endParaRPr/>
          </a:p>
        </p:txBody>
      </p:sp>
      <p:pic>
        <p:nvPicPr>
          <p:cNvPr id="398" name="Google Shape;3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5" y="2206375"/>
            <a:ext cx="2363750" cy="23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550" y="2079025"/>
            <a:ext cx="1506424" cy="183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4714" y="3224743"/>
            <a:ext cx="1258711" cy="134538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/>
          <p:nvPr/>
        </p:nvSpPr>
        <p:spPr>
          <a:xfrm>
            <a:off x="2765775" y="1937925"/>
            <a:ext cx="6312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3598350" y="1401700"/>
            <a:ext cx="49953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GET /pipe HTTP/1.1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Accept: application/rdf+xml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3" name="Google Shape;403;p29"/>
          <p:cNvSpPr/>
          <p:nvPr/>
        </p:nvSpPr>
        <p:spPr>
          <a:xfrm flipH="1">
            <a:off x="2765775" y="3200400"/>
            <a:ext cx="6312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3598350" y="2664175"/>
            <a:ext cx="49953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HTTP/1.1 303 See Other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Location: /pipe.rdf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2765775" y="4208875"/>
            <a:ext cx="6312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3598350" y="3737588"/>
            <a:ext cx="49953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GET /pipe.rdf HTTP/1.0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29"/>
          <p:cNvSpPr/>
          <p:nvPr/>
        </p:nvSpPr>
        <p:spPr>
          <a:xfrm flipH="1">
            <a:off x="2765775" y="5471350"/>
            <a:ext cx="6312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"/>
          <p:cNvSpPr txBox="1"/>
          <p:nvPr/>
        </p:nvSpPr>
        <p:spPr>
          <a:xfrm>
            <a:off x="3598350" y="4746050"/>
            <a:ext cx="49953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HTTP/1.1 200 OK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&lt;rdf:RDF …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Content Negotiation</a:t>
            </a:r>
            <a:endParaRPr/>
          </a:p>
        </p:txBody>
      </p:sp>
      <p:pic>
        <p:nvPicPr>
          <p:cNvPr id="415" name="Google Shape;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8550" y="2079025"/>
            <a:ext cx="1506424" cy="183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4714" y="3224743"/>
            <a:ext cx="1258711" cy="134538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/>
          <p:nvPr/>
        </p:nvSpPr>
        <p:spPr>
          <a:xfrm>
            <a:off x="2765775" y="1937925"/>
            <a:ext cx="6312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 txBox="1"/>
          <p:nvPr/>
        </p:nvSpPr>
        <p:spPr>
          <a:xfrm>
            <a:off x="3598350" y="1401700"/>
            <a:ext cx="49953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GET /pipe HTTP/1.1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Accept: </a:t>
            </a:r>
            <a:r>
              <a:rPr lang="en-I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text/html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9" name="Google Shape;419;p30"/>
          <p:cNvSpPr/>
          <p:nvPr/>
        </p:nvSpPr>
        <p:spPr>
          <a:xfrm flipH="1">
            <a:off x="2765775" y="3200400"/>
            <a:ext cx="6312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 txBox="1"/>
          <p:nvPr/>
        </p:nvSpPr>
        <p:spPr>
          <a:xfrm>
            <a:off x="3598350" y="2664175"/>
            <a:ext cx="49953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HTTP/1.1 303 See Other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Location: </a:t>
            </a:r>
            <a:r>
              <a:rPr lang="en-I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/pipe.html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2765775" y="4208875"/>
            <a:ext cx="6312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3598350" y="3737588"/>
            <a:ext cx="49953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GET </a:t>
            </a:r>
            <a:r>
              <a:rPr lang="en-IE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/pipe.html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HTTP/1.0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3" name="Google Shape;423;p30"/>
          <p:cNvSpPr/>
          <p:nvPr/>
        </p:nvSpPr>
        <p:spPr>
          <a:xfrm flipH="1">
            <a:off x="2765775" y="5471350"/>
            <a:ext cx="6312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"/>
          <p:cNvSpPr txBox="1"/>
          <p:nvPr/>
        </p:nvSpPr>
        <p:spPr>
          <a:xfrm>
            <a:off x="3598350" y="4746050"/>
            <a:ext cx="49953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HTTP/1.1 200 OK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…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5" name="Google Shape;4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25" y="2467850"/>
            <a:ext cx="2102276" cy="210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6550" y="3737600"/>
            <a:ext cx="1098850" cy="11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2097850" y="1984975"/>
            <a:ext cx="8889900" cy="38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What happens when you go (in your browser) to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http://dbpedia.org/resource/Pipe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Try to browse with curl. Can you get a page in Turtle?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curl -v -L -H "Accept: application/rdf+xml" </a:t>
            </a:r>
            <a:r>
              <a:rPr lang="en-IE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http://dbpedia.org/resource/Pipe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NB.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 -v = verbose output; shows request and response headers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 -L = follow redirects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 -H = set headers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Linked Closed Data?</a:t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1721550" y="1876750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Many closed datasets refer to open data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2"/>
          <p:cNvSpPr/>
          <p:nvPr/>
        </p:nvSpPr>
        <p:spPr>
          <a:xfrm>
            <a:off x="7123250" y="3109150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Referring to closed datasets does not satisfy Principle 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2"/>
          <p:cNvSpPr/>
          <p:nvPr/>
        </p:nvSpPr>
        <p:spPr>
          <a:xfrm>
            <a:off x="2675425" y="4286950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Linked Data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=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Linked Open Data?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  <p:graphicFrame>
        <p:nvGraphicFramePr>
          <p:cNvPr id="245" name="Google Shape;245;p15"/>
          <p:cNvGraphicFramePr/>
          <p:nvPr/>
        </p:nvGraphicFramePr>
        <p:xfrm>
          <a:off x="952500" y="20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{4A3A714C-6B52-435C-B370-3A38DC1F0898}</a:tableStyleId>
              </a:tblPr>
              <a:tblGrid>
                <a:gridCol w="1100200"/>
                <a:gridCol w="4043300"/>
                <a:gridCol w="1146475"/>
                <a:gridCol w="399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9th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Introduction to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21st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>
                          <a:solidFill>
                            <a:schemeClr val="dk1"/>
                          </a:solidFill>
                        </a:rPr>
                        <a:t>Inductive reasoning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16th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Models for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28th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Creation (no lab on Monday)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23rd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Querying and Serialization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4th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Alignment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30th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Schemas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11th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/>
                        <a:t>Publishing and Linked Open Data</a:t>
                      </a:r>
                      <a:endParaRPr b="1"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7th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Deductive reasoning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18th Nov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Linguistic Linked Open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14th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/>
                        <a:t>No Lecture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25th Nov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Enterprise Knowledge Graphs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5 Stars of Linked Open Data</a:t>
            </a:r>
            <a:endParaRPr/>
          </a:p>
        </p:txBody>
      </p:sp>
      <p:sp>
        <p:nvSpPr>
          <p:cNvPr id="449" name="Google Shape;449;p33"/>
          <p:cNvSpPr txBox="1"/>
          <p:nvPr/>
        </p:nvSpPr>
        <p:spPr>
          <a:xfrm>
            <a:off x="1256850" y="1553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494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6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Publish data under open licence</a:t>
            </a:r>
            <a:endParaRPr sz="222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Make the data “machine readable”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rgbClr val="7F7F7F"/>
              </a:buClr>
              <a:buSzPts val="2220"/>
              <a:buChar char="–"/>
            </a:pPr>
            <a:r>
              <a:rPr lang="en-IE" sz="222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e.g., a Spreadsheet better than a PDF table </a:t>
            </a: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★★★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non-proprietary formats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rgbClr val="7F7F7F"/>
              </a:buClr>
              <a:buSzPts val="2220"/>
              <a:buChar char="–"/>
            </a:pPr>
            <a:r>
              <a:rPr lang="en-IE" sz="222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e.g., a CSV text file better than Excel</a:t>
            </a: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★★★★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URIs to name your stuff </a:t>
            </a:r>
            <a:r>
              <a:rPr lang="en-IE" sz="1850">
                <a:solidFill>
                  <a:srgbClr val="0070C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(hint: RDF)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rgbClr val="7F7F7F"/>
              </a:buClr>
              <a:buSzPts val="2220"/>
              <a:buChar char="–"/>
            </a:pPr>
            <a:r>
              <a:rPr lang="en-IE" sz="222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unambiguous identifiers that can be linked/looked up</a:t>
            </a: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★★★★★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Provide links to other content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rgbClr val="7F7F7F"/>
              </a:buClr>
              <a:buSzPts val="2220"/>
              <a:buChar char="–"/>
            </a:pPr>
            <a:r>
              <a:rPr lang="en-IE" sz="222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 consumers can follow links to find out more</a:t>
            </a:r>
            <a:endParaRPr sz="2220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0" name="Google Shape;4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8184" y="741325"/>
            <a:ext cx="2286000" cy="236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Growth of Linked Data</a:t>
            </a:r>
            <a:endParaRPr/>
          </a:p>
        </p:txBody>
      </p:sp>
      <p:pic>
        <p:nvPicPr>
          <p:cNvPr descr="http://lod-cloud.net/versions/2007-10-08/lod-cloud.png" id="457" name="Google Shape;4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425" y="1690832"/>
            <a:ext cx="5347408" cy="412646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4"/>
          <p:cNvSpPr/>
          <p:nvPr/>
        </p:nvSpPr>
        <p:spPr>
          <a:xfrm>
            <a:off x="10724475" y="169350"/>
            <a:ext cx="1335000" cy="4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Oct 2007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lod-cloud.net/versions/2007-11-10/lod-cloud.png" id="459" name="Google Shape;4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312" y="1620453"/>
            <a:ext cx="5981906" cy="426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4"/>
          <p:cNvSpPr/>
          <p:nvPr/>
        </p:nvSpPr>
        <p:spPr>
          <a:xfrm>
            <a:off x="10724475" y="169350"/>
            <a:ext cx="1335000" cy="4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Nov 2007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lod-cloud.net/versions/2008-02-28/lod-cloud.png" id="461" name="Google Shape;46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1" y="1676400"/>
            <a:ext cx="6466990" cy="473461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4"/>
          <p:cNvSpPr/>
          <p:nvPr/>
        </p:nvSpPr>
        <p:spPr>
          <a:xfrm>
            <a:off x="10724475" y="169350"/>
            <a:ext cx="1335000" cy="4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Feb 2008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lod-cloud.net/versions/2008-09-18/lod-cloud.png" id="463" name="Google Shape;46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613" y="1676400"/>
            <a:ext cx="6343301" cy="49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4"/>
          <p:cNvSpPr/>
          <p:nvPr/>
        </p:nvSpPr>
        <p:spPr>
          <a:xfrm>
            <a:off x="10724475" y="169350"/>
            <a:ext cx="1335000" cy="4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Sep 2008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lod-cloud.net/versions/2009-03-05/lod-cloud.png" id="465" name="Google Shape;46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5" y="1615425"/>
            <a:ext cx="6600452" cy="5029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4"/>
          <p:cNvSpPr/>
          <p:nvPr/>
        </p:nvSpPr>
        <p:spPr>
          <a:xfrm>
            <a:off x="10724475" y="169350"/>
            <a:ext cx="1335000" cy="4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Mar 2009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lod-cloud.net/versions/2011-09-19/lod-cloud.png" id="467" name="Google Shape;467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524371"/>
            <a:ext cx="8098970" cy="5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4"/>
          <p:cNvSpPr/>
          <p:nvPr/>
        </p:nvSpPr>
        <p:spPr>
          <a:xfrm>
            <a:off x="10724475" y="169350"/>
            <a:ext cx="1335000" cy="4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Sep 2011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137" y="1524371"/>
            <a:ext cx="8013003" cy="525653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4"/>
          <p:cNvSpPr/>
          <p:nvPr/>
        </p:nvSpPr>
        <p:spPr>
          <a:xfrm>
            <a:off x="10724475" y="169350"/>
            <a:ext cx="1335000" cy="4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Aug 2014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4"/>
          <p:cNvSpPr/>
          <p:nvPr/>
        </p:nvSpPr>
        <p:spPr>
          <a:xfrm>
            <a:off x="0" y="1614075"/>
            <a:ext cx="9360300" cy="445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266" y="365125"/>
            <a:ext cx="6406449" cy="653407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4"/>
          <p:cNvSpPr/>
          <p:nvPr/>
        </p:nvSpPr>
        <p:spPr>
          <a:xfrm>
            <a:off x="10724475" y="169350"/>
            <a:ext cx="1335000" cy="4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Nov 2020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Some Linked Data Datasets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DBpedia</a:t>
            </a:r>
            <a:endParaRPr/>
          </a:p>
        </p:txBody>
      </p:sp>
      <p:sp>
        <p:nvSpPr>
          <p:cNvPr id="486" name="Google Shape;486;p36"/>
          <p:cNvSpPr txBox="1"/>
          <p:nvPr>
            <p:ph idx="1" type="body"/>
          </p:nvPr>
        </p:nvSpPr>
        <p:spPr>
          <a:xfrm>
            <a:off x="838200" y="1825625"/>
            <a:ext cx="45240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Encyclopedic resource mostly extracted from Wikipedia</a:t>
            </a:r>
            <a:endParaRPr/>
          </a:p>
        </p:txBody>
      </p:sp>
      <p:pic>
        <p:nvPicPr>
          <p:cNvPr descr="http://www-igm.univ-mlv.fr/~dr/XPOSE2009/Le%20Web%203.0/ressources/dbpediaLogo.png" id="487" name="Google Shape;4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3875" y="300350"/>
            <a:ext cx="2466975" cy="17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6351" y="859288"/>
            <a:ext cx="4876800" cy="532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Wikidata</a:t>
            </a:r>
            <a:endParaRPr/>
          </a:p>
        </p:txBody>
      </p:sp>
      <p:sp>
        <p:nvSpPr>
          <p:cNvPr id="495" name="Google Shape;495;p37"/>
          <p:cNvSpPr txBox="1"/>
          <p:nvPr>
            <p:ph idx="1" type="body"/>
          </p:nvPr>
        </p:nvSpPr>
        <p:spPr>
          <a:xfrm>
            <a:off x="838200" y="1825625"/>
            <a:ext cx="3997200" cy="3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Large graph of facts about everything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From same organization as Wikipedia (and closely related to Wikipedia)</a:t>
            </a:r>
            <a:endParaRPr/>
          </a:p>
        </p:txBody>
      </p:sp>
      <p:pic>
        <p:nvPicPr>
          <p:cNvPr id="496" name="Google Shape;4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176" y="562675"/>
            <a:ext cx="7662675" cy="541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Geonames</a:t>
            </a:r>
            <a:endParaRPr/>
          </a:p>
        </p:txBody>
      </p:sp>
      <p:pic>
        <p:nvPicPr>
          <p:cNvPr descr="GeoNames.org.png" id="503" name="Google Shape;50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625" y="1366661"/>
            <a:ext cx="9144000" cy="509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Government Data</a:t>
            </a:r>
            <a:endParaRPr/>
          </a:p>
        </p:txBody>
      </p:sp>
      <p:pic>
        <p:nvPicPr>
          <p:cNvPr id="510" name="Google Shape;5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586" y="1525509"/>
            <a:ext cx="6569305" cy="478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200" y="2930697"/>
            <a:ext cx="8299326" cy="37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Life Sciences</a:t>
            </a:r>
            <a:endParaRPr/>
          </a:p>
        </p:txBody>
      </p:sp>
      <p:pic>
        <p:nvPicPr>
          <p:cNvPr descr="HealthData.gov   Health Data Community.png" id="518" name="Google Shape;51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75" y="1451303"/>
            <a:ext cx="6858001" cy="38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  ClinicalTrials.gov.png" id="519" name="Google Shape;51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5850" y="2034578"/>
            <a:ext cx="6415850" cy="357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ugBank.png" id="520" name="Google Shape;52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475" y="2803425"/>
            <a:ext cx="6718000" cy="37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1850" y="3607100"/>
            <a:ext cx="5371625" cy="343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E-Commerce</a:t>
            </a:r>
            <a:endParaRPr/>
          </a:p>
        </p:txBody>
      </p:sp>
      <p:pic>
        <p:nvPicPr>
          <p:cNvPr descr="GoodRelations  The Professional Web Vocabulary for E Commerce.png" id="528" name="Google Shape;5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50" y="1519221"/>
            <a:ext cx="9144000" cy="481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Media</a:t>
            </a:r>
            <a:endParaRPr/>
          </a:p>
        </p:txBody>
      </p:sp>
      <p:sp>
        <p:nvSpPr>
          <p:cNvPr id="535" name="Google Shape;535;p42"/>
          <p:cNvSpPr txBox="1"/>
          <p:nvPr/>
        </p:nvSpPr>
        <p:spPr>
          <a:xfrm>
            <a:off x="298500" y="5415775"/>
            <a:ext cx="47157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 u="sng">
                <a:solidFill>
                  <a:srgbClr val="3B3D3C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http://data.nytimes.com/schools/schools.html</a:t>
            </a:r>
            <a:r>
              <a:rPr lang="en-IE" sz="1800">
                <a:solidFill>
                  <a:srgbClr val="3B3D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912" y="1433701"/>
            <a:ext cx="7273114" cy="38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7651" y="1433697"/>
            <a:ext cx="6482530" cy="506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is full of IRIs</a:t>
            </a:r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7800" y="2719700"/>
            <a:ext cx="7214603" cy="174583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/>
          <p:nvPr/>
        </p:nvSpPr>
        <p:spPr>
          <a:xfrm>
            <a:off x="2479602" y="2719700"/>
            <a:ext cx="3276600" cy="228600"/>
          </a:xfrm>
          <a:prstGeom prst="rect">
            <a:avLst/>
          </a:prstGeom>
          <a:solidFill>
            <a:srgbClr val="4F81BD">
              <a:alpha val="41960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2479602" y="3592615"/>
            <a:ext cx="842700" cy="295800"/>
          </a:xfrm>
          <a:prstGeom prst="rect">
            <a:avLst/>
          </a:prstGeom>
          <a:solidFill>
            <a:srgbClr val="4F81BD">
              <a:alpha val="41960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7055326" y="3888288"/>
            <a:ext cx="1309800" cy="279300"/>
          </a:xfrm>
          <a:prstGeom prst="rect">
            <a:avLst/>
          </a:prstGeom>
          <a:solidFill>
            <a:srgbClr val="4F81BD">
              <a:alpha val="41960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2479602" y="2948300"/>
            <a:ext cx="7219200" cy="342900"/>
          </a:xfrm>
          <a:prstGeom prst="rect">
            <a:avLst/>
          </a:prstGeom>
          <a:solidFill>
            <a:srgbClr val="E36C09">
              <a:alpha val="41960"/>
            </a:srgbClr>
          </a:solidFill>
          <a:ln cap="flat" cmpd="sng" w="2540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2479602" y="3291200"/>
            <a:ext cx="7214700" cy="301500"/>
          </a:xfrm>
          <a:prstGeom prst="rect">
            <a:avLst/>
          </a:prstGeom>
          <a:solidFill>
            <a:srgbClr val="E36C09">
              <a:alpha val="41960"/>
            </a:srgbClr>
          </a:solidFill>
          <a:ln cap="flat" cmpd="sng" w="2540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7222200" y="3592615"/>
            <a:ext cx="1421100" cy="295800"/>
          </a:xfrm>
          <a:prstGeom prst="rect">
            <a:avLst/>
          </a:prstGeom>
          <a:solidFill>
            <a:srgbClr val="E36C09">
              <a:alpha val="41960"/>
            </a:srgbClr>
          </a:solidFill>
          <a:ln cap="flat" cmpd="sng" w="2540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2711807" y="3888289"/>
            <a:ext cx="1406100" cy="279300"/>
          </a:xfrm>
          <a:prstGeom prst="rect">
            <a:avLst/>
          </a:prstGeom>
          <a:solidFill>
            <a:srgbClr val="E36C09">
              <a:alpha val="41960"/>
            </a:srgbClr>
          </a:solidFill>
          <a:ln cap="flat" cmpd="sng" w="2540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2711807" y="4167500"/>
            <a:ext cx="1619700" cy="297900"/>
          </a:xfrm>
          <a:prstGeom prst="rect">
            <a:avLst/>
          </a:prstGeom>
          <a:solidFill>
            <a:srgbClr val="E36C09">
              <a:alpha val="41960"/>
            </a:srgbClr>
          </a:solidFill>
          <a:ln cap="flat" cmpd="sng" w="2540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5683726" y="3888287"/>
            <a:ext cx="1309800" cy="279300"/>
          </a:xfrm>
          <a:prstGeom prst="rect">
            <a:avLst/>
          </a:prstGeom>
          <a:solidFill>
            <a:srgbClr val="4F81BD">
              <a:alpha val="41960"/>
            </a:srgb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6"/>
          <p:cNvSpPr/>
          <p:nvPr/>
        </p:nvSpPr>
        <p:spPr>
          <a:xfrm>
            <a:off x="4642757" y="4167499"/>
            <a:ext cx="1113300" cy="297900"/>
          </a:xfrm>
          <a:prstGeom prst="rect">
            <a:avLst/>
          </a:prstGeom>
          <a:solidFill>
            <a:srgbClr val="E36C09">
              <a:alpha val="41960"/>
            </a:srgbClr>
          </a:solidFill>
          <a:ln cap="flat" cmpd="sng" w="2540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6665476" y="4172046"/>
            <a:ext cx="1113300" cy="297900"/>
          </a:xfrm>
          <a:prstGeom prst="rect">
            <a:avLst/>
          </a:prstGeom>
          <a:solidFill>
            <a:srgbClr val="E36C09">
              <a:alpha val="41960"/>
            </a:srgbClr>
          </a:solidFill>
          <a:ln cap="flat" cmpd="sng" w="2540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3322351" y="3592617"/>
            <a:ext cx="318300" cy="295800"/>
          </a:xfrm>
          <a:prstGeom prst="rect">
            <a:avLst/>
          </a:prstGeom>
          <a:solidFill>
            <a:srgbClr val="00B050">
              <a:alpha val="41960"/>
            </a:srgbClr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6"/>
          <p:cNvSpPr/>
          <p:nvPr/>
        </p:nvSpPr>
        <p:spPr>
          <a:xfrm>
            <a:off x="3640801" y="3604524"/>
            <a:ext cx="3276600" cy="283800"/>
          </a:xfrm>
          <a:prstGeom prst="rect">
            <a:avLst/>
          </a:prstGeom>
          <a:solidFill>
            <a:srgbClr val="953734">
              <a:alpha val="41960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Schema.org</a:t>
            </a:r>
            <a:endParaRPr/>
          </a:p>
        </p:txBody>
      </p:sp>
      <p:sp>
        <p:nvSpPr>
          <p:cNvPr id="544" name="Google Shape;544;p43"/>
          <p:cNvSpPr txBox="1"/>
          <p:nvPr>
            <p:ph idx="1" type="body"/>
          </p:nvPr>
        </p:nvSpPr>
        <p:spPr>
          <a:xfrm>
            <a:off x="838200" y="1825625"/>
            <a:ext cx="105156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Used for search engine optimization</a:t>
            </a:r>
            <a:endParaRPr/>
          </a:p>
        </p:txBody>
      </p:sp>
      <p:pic>
        <p:nvPicPr>
          <p:cNvPr id="545" name="Google Shape;5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000" y="843050"/>
            <a:ext cx="2095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375" y="2529705"/>
            <a:ext cx="5087300" cy="12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3"/>
          <p:cNvSpPr txBox="1"/>
          <p:nvPr/>
        </p:nvSpPr>
        <p:spPr>
          <a:xfrm>
            <a:off x="338625" y="2878625"/>
            <a:ext cx="67356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itemscope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itemtype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"http://schema.org/Movie"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itemprop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&gt;Avatar&lt;/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itemprop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"director"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itemscope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itemtype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"http://schema.org/Person"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Director: &lt;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itemprop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&gt;James Cameron&lt;/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endParaRPr sz="14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(born &lt;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itemprop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"birthDate"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"1954-08-16"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&gt;August 16, 1954&lt;/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&gt;)</a:t>
            </a:r>
            <a:endParaRPr sz="14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itemprop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"genre"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&gt;Science fiction&lt;/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"../movies/avatar-theatrical-trailer.html"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E" sz="1450">
                <a:solidFill>
                  <a:srgbClr val="7D9029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itemprop</a:t>
            </a:r>
            <a:r>
              <a:rPr lang="en-IE" sz="1450">
                <a:solidFill>
                  <a:srgbClr val="66666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IE" sz="1450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"trailer"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&gt;Trailer&lt;/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-IE" sz="14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IE" sz="14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4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But...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Discussion</a:t>
            </a:r>
            <a:endParaRPr/>
          </a:p>
        </p:txBody>
      </p:sp>
      <p:sp>
        <p:nvSpPr>
          <p:cNvPr id="560" name="Google Shape;560;p4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What do you think are challenges for linked data?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 txBox="1"/>
          <p:nvPr>
            <p:ph type="title"/>
          </p:nvPr>
        </p:nvSpPr>
        <p:spPr>
          <a:xfrm>
            <a:off x="226700" y="2766150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Integration</a:t>
            </a: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4478307" y="4218275"/>
            <a:ext cx="469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http://rdf.freebase.com/ns/en.bill_clinton</a:t>
            </a: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869353" y="4650323"/>
            <a:ext cx="447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http://data.nytimes.com/clinton_bill_per</a:t>
            </a:r>
            <a:endParaRPr/>
          </a:p>
        </p:txBody>
      </p:sp>
      <p:pic>
        <p:nvPicPr>
          <p:cNvPr id="569" name="Google Shape;5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732" y="496795"/>
            <a:ext cx="4674240" cy="318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8307" y="511993"/>
            <a:ext cx="4617760" cy="31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9353" y="496795"/>
            <a:ext cx="4631804" cy="31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6"/>
          <p:cNvSpPr/>
          <p:nvPr/>
        </p:nvSpPr>
        <p:spPr>
          <a:xfrm>
            <a:off x="7548274" y="5022721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http://www.bbc.co.uk/music/artists/…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8646" y="477307"/>
            <a:ext cx="4683342" cy="31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6"/>
          <p:cNvSpPr/>
          <p:nvPr/>
        </p:nvSpPr>
        <p:spPr>
          <a:xfrm>
            <a:off x="3455962" y="3861683"/>
            <a:ext cx="447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http://dbpedia.org/resource/Bill_Clinton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Many access methods</a:t>
            </a:r>
            <a:endParaRPr/>
          </a:p>
        </p:txBody>
      </p:sp>
      <p:sp>
        <p:nvSpPr>
          <p:cNvPr id="581" name="Google Shape;581;p4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AutoNum type="arabicPeriod"/>
            </a:pPr>
            <a:r>
              <a:rPr lang="en-IE" sz="3200">
                <a:solidFill>
                  <a:srgbClr val="0070C0"/>
                </a:solidFill>
              </a:rPr>
              <a:t>Dereferencing</a:t>
            </a:r>
            <a:r>
              <a:rPr lang="en-IE" sz="3200">
                <a:solidFill>
                  <a:schemeClr val="dk1"/>
                </a:solidFill>
              </a:rPr>
              <a:t>:</a:t>
            </a:r>
            <a:endParaRPr sz="3200">
              <a:solidFill>
                <a:schemeClr val="dk1"/>
              </a:solidFill>
            </a:endParaRPr>
          </a:p>
          <a:p>
            <a:pPr indent="-514350" lvl="1" marL="91440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IE" sz="2800">
                <a:solidFill>
                  <a:schemeClr val="dk1"/>
                </a:solidFill>
              </a:rPr>
              <a:t>Look up a URI, get an RDF document</a:t>
            </a:r>
            <a:endParaRPr sz="2800">
              <a:solidFill>
                <a:schemeClr val="dk1"/>
              </a:solidFill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E36C09"/>
              </a:buClr>
              <a:buSzPts val="3200"/>
              <a:buFont typeface="Calibri"/>
              <a:buAutoNum type="arabicPeriod"/>
            </a:pPr>
            <a:r>
              <a:rPr lang="en-IE" sz="3200">
                <a:solidFill>
                  <a:srgbClr val="E36C09"/>
                </a:solidFill>
              </a:rPr>
              <a:t>Dumps</a:t>
            </a:r>
            <a:r>
              <a:rPr lang="en-IE" sz="3200">
                <a:solidFill>
                  <a:schemeClr val="dk1"/>
                </a:solidFill>
              </a:rPr>
              <a:t>:</a:t>
            </a:r>
            <a:endParaRPr sz="3200">
              <a:solidFill>
                <a:schemeClr val="dk1"/>
              </a:solidFill>
            </a:endParaRPr>
          </a:p>
          <a:p>
            <a:pPr indent="-514350" lvl="1" marL="91440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IE" sz="2800">
                <a:solidFill>
                  <a:schemeClr val="dk1"/>
                </a:solidFill>
              </a:rPr>
              <a:t>Get all data in an archive</a:t>
            </a:r>
            <a:endParaRPr sz="2800">
              <a:solidFill>
                <a:schemeClr val="dk1"/>
              </a:solidFill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alibri"/>
              <a:buAutoNum type="arabicPeriod"/>
            </a:pPr>
            <a:r>
              <a:rPr lang="en-IE" sz="3200">
                <a:solidFill>
                  <a:srgbClr val="00B050"/>
                </a:solidFill>
              </a:rPr>
              <a:t>SPARQL (1.0? 1.1?) Queries</a:t>
            </a:r>
            <a:r>
              <a:rPr lang="en-IE" sz="3200">
                <a:solidFill>
                  <a:schemeClr val="dk1"/>
                </a:solidFill>
              </a:rPr>
              <a:t>:</a:t>
            </a:r>
            <a:endParaRPr sz="3200">
              <a:solidFill>
                <a:schemeClr val="dk1"/>
              </a:solidFill>
            </a:endParaRPr>
          </a:p>
          <a:p>
            <a:pPr indent="-514350" lvl="1" marL="91440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IE" sz="2800">
                <a:solidFill>
                  <a:schemeClr val="dk1"/>
                </a:solidFill>
              </a:rPr>
              <a:t>Send a query, get the answers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Dereferencing</a:t>
            </a:r>
            <a:endParaRPr/>
          </a:p>
        </p:txBody>
      </p:sp>
      <p:sp>
        <p:nvSpPr>
          <p:cNvPr id="588" name="Google Shape;588;p4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 sz="3600"/>
              <a:t>What to put in document</a:t>
            </a:r>
            <a:endParaRPr sz="3600"/>
          </a:p>
          <a:p>
            <a:pPr indent="-457200" lvl="0" marL="457200" rtl="0" algn="l">
              <a:spcBef>
                <a:spcPts val="1100"/>
              </a:spcBef>
              <a:spcAft>
                <a:spcPts val="0"/>
              </a:spcAft>
              <a:buSzPts val="3600"/>
              <a:buChar char="•"/>
            </a:pPr>
            <a:r>
              <a:rPr lang="en-IE" sz="3600"/>
              <a:t>Triples using the query URL?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IE" sz="3600"/>
              <a:t>Backlinks?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IE" sz="3600"/>
              <a:t>Too much information?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Dumps</a:t>
            </a:r>
            <a:endParaRPr/>
          </a:p>
        </p:txBody>
      </p:sp>
      <p:sp>
        <p:nvSpPr>
          <p:cNvPr id="595" name="Google Shape;595;p4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550" lvl="0" marL="457200" rtl="0" algn="l">
              <a:spcBef>
                <a:spcPts val="1100"/>
              </a:spcBef>
              <a:spcAft>
                <a:spcPts val="0"/>
              </a:spcAft>
              <a:buSzPts val="3700"/>
              <a:buChar char="•"/>
            </a:pPr>
            <a:r>
              <a:rPr lang="en-IE" sz="3700"/>
              <a:t>Very large</a:t>
            </a:r>
            <a:endParaRPr sz="37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IE" sz="3700"/>
              <a:t>Can take a long time to download and decompress</a:t>
            </a:r>
            <a:endParaRPr sz="37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IE" sz="3700"/>
              <a:t>How do you find a dump for a given URL?</a:t>
            </a:r>
            <a:endParaRPr sz="37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IE" sz="3700"/>
              <a:t>No standards!</a:t>
            </a:r>
            <a:endParaRPr sz="3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SPARQL</a:t>
            </a:r>
            <a:endParaRPr/>
          </a:p>
        </p:txBody>
      </p:sp>
      <p:sp>
        <p:nvSpPr>
          <p:cNvPr id="602" name="Google Shape;602;p50"/>
          <p:cNvSpPr txBox="1"/>
          <p:nvPr>
            <p:ph idx="1" type="body"/>
          </p:nvPr>
        </p:nvSpPr>
        <p:spPr>
          <a:xfrm>
            <a:off x="838200" y="1825625"/>
            <a:ext cx="55587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Keeping a SPARQL endpoint going is hard.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Queries can be very expensive (what about malicious users?)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No support for partial results, timeouts, exception handling, pagination</a:t>
            </a:r>
            <a:endParaRPr/>
          </a:p>
        </p:txBody>
      </p:sp>
      <p:pic>
        <p:nvPicPr>
          <p:cNvPr id="603" name="Google Shape;6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6900" y="1535679"/>
            <a:ext cx="5486225" cy="420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 patterns</a:t>
            </a:r>
            <a:endParaRPr/>
          </a:p>
        </p:txBody>
      </p:sp>
      <p:sp>
        <p:nvSpPr>
          <p:cNvPr id="610" name="Google Shape;610;p51"/>
          <p:cNvSpPr txBox="1"/>
          <p:nvPr>
            <p:ph idx="1" type="body"/>
          </p:nvPr>
        </p:nvSpPr>
        <p:spPr>
          <a:xfrm>
            <a:off x="838200" y="1825625"/>
            <a:ext cx="74529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Limited SPARQL querying, only certain patterns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Most common implementation is Linked Data Fragments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More work on client side ⇒ easier, more robust server implementation </a:t>
            </a:r>
            <a:endParaRPr/>
          </a:p>
        </p:txBody>
      </p:sp>
      <p:pic>
        <p:nvPicPr>
          <p:cNvPr id="611" name="Google Shape;6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125" y="3094100"/>
            <a:ext cx="25146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Access trade-offs</a:t>
            </a:r>
            <a:endParaRPr/>
          </a:p>
        </p:txBody>
      </p:sp>
      <p:cxnSp>
        <p:nvCxnSpPr>
          <p:cNvPr id="618" name="Google Shape;618;p52"/>
          <p:cNvCxnSpPr/>
          <p:nvPr/>
        </p:nvCxnSpPr>
        <p:spPr>
          <a:xfrm>
            <a:off x="1209675" y="3349900"/>
            <a:ext cx="9882300" cy="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19" name="Google Shape;619;p52"/>
          <p:cNvSpPr txBox="1"/>
          <p:nvPr/>
        </p:nvSpPr>
        <p:spPr>
          <a:xfrm>
            <a:off x="307050" y="3656975"/>
            <a:ext cx="170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bandwidth</a:t>
            </a: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less CPU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52"/>
          <p:cNvSpPr txBox="1"/>
          <p:nvPr/>
        </p:nvSpPr>
        <p:spPr>
          <a:xfrm>
            <a:off x="10285825" y="3656975"/>
            <a:ext cx="170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Less</a:t>
            </a: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 bandwidth,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more CPU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2"/>
          <p:cNvSpPr/>
          <p:nvPr/>
        </p:nvSpPr>
        <p:spPr>
          <a:xfrm>
            <a:off x="1321350" y="2411700"/>
            <a:ext cx="1572600" cy="52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Dumps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2"/>
          <p:cNvSpPr/>
          <p:nvPr/>
        </p:nvSpPr>
        <p:spPr>
          <a:xfrm>
            <a:off x="2893950" y="3708675"/>
            <a:ext cx="1572600" cy="52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Pages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2"/>
          <p:cNvSpPr/>
          <p:nvPr/>
        </p:nvSpPr>
        <p:spPr>
          <a:xfrm>
            <a:off x="4985350" y="2411700"/>
            <a:ext cx="1770300" cy="52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Fragments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2"/>
          <p:cNvSpPr/>
          <p:nvPr/>
        </p:nvSpPr>
        <p:spPr>
          <a:xfrm>
            <a:off x="8791200" y="3708675"/>
            <a:ext cx="1770300" cy="52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SPARQL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Lots of RDF datasets</a:t>
            </a:r>
            <a:endParaRPr/>
          </a:p>
        </p:txBody>
      </p:sp>
      <p:pic>
        <p:nvPicPr>
          <p:cNvPr id="272" name="Google Shape;2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4900" y="1624787"/>
            <a:ext cx="6960358" cy="468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Web is full of lies</a:t>
            </a:r>
            <a:endParaRPr/>
          </a:p>
        </p:txBody>
      </p:sp>
      <p:sp>
        <p:nvSpPr>
          <p:cNvPr id="631" name="Google Shape;631;p53"/>
          <p:cNvSpPr txBox="1"/>
          <p:nvPr>
            <p:ph idx="1" type="body"/>
          </p:nvPr>
        </p:nvSpPr>
        <p:spPr>
          <a:xfrm>
            <a:off x="838200" y="1825625"/>
            <a:ext cx="41664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How to distinguish between fake facts in RDF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How to get provenance?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What about reasoning?</a:t>
            </a:r>
            <a:endParaRPr/>
          </a:p>
        </p:txBody>
      </p:sp>
      <p:pic>
        <p:nvPicPr>
          <p:cNvPr id="632" name="Google Shape;6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1767" y="463713"/>
            <a:ext cx="6362700" cy="5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Some Open Research Questions</a:t>
            </a:r>
            <a:endParaRPr/>
          </a:p>
        </p:txBody>
      </p:sp>
      <p:sp>
        <p:nvSpPr>
          <p:cNvPr id="639" name="Google Shape;639;p5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Char char="•"/>
            </a:pPr>
            <a:r>
              <a:rPr lang="en-IE" sz="2720">
                <a:solidFill>
                  <a:schemeClr val="dk1"/>
                </a:solidFill>
              </a:rPr>
              <a:t>How to efficiently access Linked Data?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Char char="•"/>
            </a:pPr>
            <a:r>
              <a:rPr lang="en-IE" sz="2720">
                <a:solidFill>
                  <a:schemeClr val="dk1"/>
                </a:solidFill>
              </a:rPr>
              <a:t>How to automatically link datasets?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Char char="•"/>
            </a:pPr>
            <a:r>
              <a:rPr lang="en-IE" sz="2720">
                <a:solidFill>
                  <a:schemeClr val="dk1"/>
                </a:solidFill>
              </a:rPr>
              <a:t>How to reason over Web data?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Char char="•"/>
            </a:pPr>
            <a:r>
              <a:rPr lang="en-IE" sz="2720">
                <a:solidFill>
                  <a:schemeClr val="dk1"/>
                </a:solidFill>
              </a:rPr>
              <a:t>How to verify/measure quality?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Char char="•"/>
            </a:pPr>
            <a:r>
              <a:rPr lang="en-IE" sz="2720">
                <a:solidFill>
                  <a:schemeClr val="dk1"/>
                </a:solidFill>
              </a:rPr>
              <a:t>How to deal with deceit?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Char char="•"/>
            </a:pPr>
            <a:r>
              <a:rPr lang="en-IE" sz="2720">
                <a:solidFill>
                  <a:schemeClr val="dk1"/>
                </a:solidFill>
              </a:rPr>
              <a:t>How to make it all “easy to use”?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Char char="•"/>
            </a:pPr>
            <a:r>
              <a:rPr lang="en-IE" sz="2720">
                <a:solidFill>
                  <a:schemeClr val="dk1"/>
                </a:solidFill>
              </a:rPr>
              <a:t>How best to model vocabularies for reuse?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Char char="•"/>
            </a:pPr>
            <a:r>
              <a:rPr lang="en-IE" sz="2720">
                <a:solidFill>
                  <a:schemeClr val="dk1"/>
                </a:solidFill>
              </a:rPr>
              <a:t>How to convert legacy data to Linked Data?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Discussion</a:t>
            </a:r>
            <a:endParaRPr/>
          </a:p>
        </p:txBody>
      </p:sp>
      <p:sp>
        <p:nvSpPr>
          <p:cNvPr id="646" name="Google Shape;646;p5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/>
              <a:t>Can you think of any solutions to these problems?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653" name="Google Shape;653;p5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 sz="3500"/>
              <a:t>4 principles/5 stars</a:t>
            </a:r>
            <a:endParaRPr sz="35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 sz="3500"/>
              <a:t>Lots of datasets :)</a:t>
            </a:r>
            <a:endParaRPr sz="35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IE" sz="3500"/>
              <a:t>Lots of issues :(</a:t>
            </a:r>
            <a:endParaRPr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>
            <p:ph type="title"/>
          </p:nvPr>
        </p:nvSpPr>
        <p:spPr>
          <a:xfrm>
            <a:off x="838200" y="365125"/>
            <a:ext cx="10515600" cy="54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But is this </a:t>
            </a:r>
            <a:r>
              <a:rPr lang="en-IE" u="sng"/>
              <a:t>linked</a:t>
            </a:r>
            <a:r>
              <a:rPr lang="en-IE"/>
              <a:t> data?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…. or islands of RDF data?</a:t>
            </a:r>
            <a:endParaRPr/>
          </a:p>
        </p:txBody>
      </p:sp>
      <p:pic>
        <p:nvPicPr>
          <p:cNvPr id="285" name="Google Shape;2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950" y="2304018"/>
            <a:ext cx="6004594" cy="3242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86" name="Google Shape;2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4914" y="2771879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87" name="Google Shape;28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5079" y="2253075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88" name="Google Shape;2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8355" y="2386142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89" name="Google Shape;2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1588" y="3091275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90" name="Google Shape;2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975" y="2304018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91" name="Google Shape;2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9801" y="2782828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92" name="Google Shape;2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200" y="4500313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93" name="Google Shape;2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0188" y="3845790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94" name="Google Shape;29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0005" y="3230030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95" name="Google Shape;29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7971" y="4166036"/>
            <a:ext cx="295226" cy="320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w3.org/RDF/icons/rdf_w3c_icon.128" id="296" name="Google Shape;29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186" y="4914056"/>
            <a:ext cx="295226" cy="320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FAIR data</a:t>
            </a:r>
            <a:endParaRPr/>
          </a:p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IE" sz="3700">
                <a:solidFill>
                  <a:srgbClr val="CC0000"/>
                </a:solidFill>
              </a:rPr>
              <a:t>FINDABILITY</a:t>
            </a:r>
            <a:r>
              <a:rPr b="1" lang="en-IE" sz="3700"/>
              <a:t>: </a:t>
            </a:r>
            <a:r>
              <a:rPr lang="en-IE" sz="3700"/>
              <a:t>metadata, identifiers, registered and indexed</a:t>
            </a:r>
            <a:endParaRPr sz="37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IE" sz="3700">
                <a:solidFill>
                  <a:srgbClr val="6AA84F"/>
                </a:solidFill>
              </a:rPr>
              <a:t>ACCESSIBILITY</a:t>
            </a:r>
            <a:r>
              <a:rPr b="1" lang="en-IE" sz="3700"/>
              <a:t>: </a:t>
            </a:r>
            <a:r>
              <a:rPr lang="en-IE" sz="3700"/>
              <a:t> standards, separation of metadata</a:t>
            </a:r>
            <a:endParaRPr sz="37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IE" sz="3700">
                <a:solidFill>
                  <a:srgbClr val="F1C232"/>
                </a:solidFill>
              </a:rPr>
              <a:t>INTEROPERABILITY</a:t>
            </a:r>
            <a:r>
              <a:rPr b="1" lang="en-IE" sz="3700"/>
              <a:t>: </a:t>
            </a:r>
            <a:r>
              <a:rPr lang="en-IE" sz="3700"/>
              <a:t> common vocabularies, references</a:t>
            </a:r>
            <a:endParaRPr sz="37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IE" sz="3700">
                <a:solidFill>
                  <a:srgbClr val="3D85C6"/>
                </a:solidFill>
              </a:rPr>
              <a:t>REUSABILITY</a:t>
            </a:r>
            <a:r>
              <a:rPr b="1" lang="en-IE" sz="3700"/>
              <a:t>: </a:t>
            </a:r>
            <a:r>
              <a:rPr lang="en-IE" sz="3700"/>
              <a:t>license, provenance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Linked data principles</a:t>
            </a:r>
            <a:endParaRPr/>
          </a:p>
        </p:txBody>
      </p:sp>
      <p:pic>
        <p:nvPicPr>
          <p:cNvPr id="310" name="Google Shape;3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450" y="2181900"/>
            <a:ext cx="7515225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1"/>
          <p:cNvSpPr/>
          <p:nvPr/>
        </p:nvSpPr>
        <p:spPr>
          <a:xfrm>
            <a:off x="1288825" y="1514600"/>
            <a:ext cx="9303900" cy="49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https://www.w3.org/DesignIssues/LinkedData.html</a:t>
            </a:r>
            <a:r>
              <a:rPr lang="en-IE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Principle 1: Use URIs to name things</a:t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335850" y="2074325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Universal and globally unique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2"/>
          <p:cNvSpPr/>
          <p:nvPr/>
        </p:nvSpPr>
        <p:spPr>
          <a:xfrm>
            <a:off x="6707475" y="3148625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Can be used for more information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2"/>
          <p:cNvSpPr/>
          <p:nvPr/>
        </p:nvSpPr>
        <p:spPr>
          <a:xfrm>
            <a:off x="2626525" y="4279400"/>
            <a:ext cx="2953800" cy="1232400"/>
          </a:xfrm>
          <a:prstGeom prst="roundRect">
            <a:avLst>
              <a:gd fmla="val 16667" name="adj"/>
            </a:avLst>
          </a:prstGeom>
          <a:solidFill>
            <a:srgbClr val="4F81BD">
              <a:alpha val="419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Well understood standard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